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13E8-88D8-4430-9B67-28BB2E3281D7}" type="datetimeFigureOut">
              <a:rPr lang="cs-CZ" smtClean="0"/>
              <a:t>25.8.2019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D8DE-6C68-4DCC-B1CC-5A87045F19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84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13E8-88D8-4430-9B67-28BB2E3281D7}" type="datetimeFigureOut">
              <a:rPr lang="cs-CZ" smtClean="0"/>
              <a:t>25.8.2019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D8DE-6C68-4DCC-B1CC-5A87045F19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82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13E8-88D8-4430-9B67-28BB2E3281D7}" type="datetimeFigureOut">
              <a:rPr lang="cs-CZ" smtClean="0"/>
              <a:t>25.8.2019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D8DE-6C68-4DCC-B1CC-5A87045F19BE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0870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13E8-88D8-4430-9B67-28BB2E3281D7}" type="datetimeFigureOut">
              <a:rPr lang="cs-CZ" smtClean="0"/>
              <a:t>25.8.2019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D8DE-6C68-4DCC-B1CC-5A87045F19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729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13E8-88D8-4430-9B67-28BB2E3281D7}" type="datetimeFigureOut">
              <a:rPr lang="cs-CZ" smtClean="0"/>
              <a:t>25.8.2019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D8DE-6C68-4DCC-B1CC-5A87045F19BE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8132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13E8-88D8-4430-9B67-28BB2E3281D7}" type="datetimeFigureOut">
              <a:rPr lang="cs-CZ" smtClean="0"/>
              <a:t>25.8.2019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D8DE-6C68-4DCC-B1CC-5A87045F19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9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13E8-88D8-4430-9B67-28BB2E3281D7}" type="datetimeFigureOut">
              <a:rPr lang="cs-CZ" smtClean="0"/>
              <a:t>25.8.2019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D8DE-6C68-4DCC-B1CC-5A87045F19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086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13E8-88D8-4430-9B67-28BB2E3281D7}" type="datetimeFigureOut">
              <a:rPr lang="cs-CZ" smtClean="0"/>
              <a:t>25.8.2019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D8DE-6C68-4DCC-B1CC-5A87045F19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88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13E8-88D8-4430-9B67-28BB2E3281D7}" type="datetimeFigureOut">
              <a:rPr lang="cs-CZ" smtClean="0"/>
              <a:t>25.8.2019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D8DE-6C68-4DCC-B1CC-5A87045F19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60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13E8-88D8-4430-9B67-28BB2E3281D7}" type="datetimeFigureOut">
              <a:rPr lang="cs-CZ" smtClean="0"/>
              <a:t>25.8.2019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D8DE-6C68-4DCC-B1CC-5A87045F19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2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13E8-88D8-4430-9B67-28BB2E3281D7}" type="datetimeFigureOut">
              <a:rPr lang="cs-CZ" smtClean="0"/>
              <a:t>25.8.2019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D8DE-6C68-4DCC-B1CC-5A87045F19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64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13E8-88D8-4430-9B67-28BB2E3281D7}" type="datetimeFigureOut">
              <a:rPr lang="cs-CZ" smtClean="0"/>
              <a:t>25.8.2019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D8DE-6C68-4DCC-B1CC-5A87045F19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73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13E8-88D8-4430-9B67-28BB2E3281D7}" type="datetimeFigureOut">
              <a:rPr lang="cs-CZ" smtClean="0"/>
              <a:t>25.8.2019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D8DE-6C68-4DCC-B1CC-5A87045F19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73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13E8-88D8-4430-9B67-28BB2E3281D7}" type="datetimeFigureOut">
              <a:rPr lang="cs-CZ" smtClean="0"/>
              <a:t>25.8.2019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D8DE-6C68-4DCC-B1CC-5A87045F19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57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13E8-88D8-4430-9B67-28BB2E3281D7}" type="datetimeFigureOut">
              <a:rPr lang="cs-CZ" smtClean="0"/>
              <a:t>25.8.2019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D8DE-6C68-4DCC-B1CC-5A87045F19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40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13E8-88D8-4430-9B67-28BB2E3281D7}" type="datetimeFigureOut">
              <a:rPr lang="cs-CZ" smtClean="0"/>
              <a:t>25.8.2019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D8DE-6C68-4DCC-B1CC-5A87045F19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5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C13E8-88D8-4430-9B67-28BB2E3281D7}" type="datetimeFigureOut">
              <a:rPr lang="cs-CZ" smtClean="0"/>
              <a:t>25.8.2019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D4D8DE-6C68-4DCC-B1CC-5A87045F19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30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  <p:sldLayoutId id="2147484181" r:id="rId13"/>
    <p:sldLayoutId id="2147484182" r:id="rId14"/>
    <p:sldLayoutId id="2147484183" r:id="rId15"/>
    <p:sldLayoutId id="21474841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803">
              <a:srgbClr val="C6E8F4"/>
            </a:gs>
            <a:gs pos="27500">
              <a:srgbClr val="B3DAEE"/>
            </a:gs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6326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Mateřská škola Erno Košťála 991, Pardubice 530 12</a:t>
            </a:r>
            <a:endParaRPr lang="cs-CZ" sz="32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r>
              <a:rPr lang="cs-CZ" sz="5400" b="1" u="sng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EKOLOGICKÝ PROJEKT</a:t>
            </a:r>
            <a:endParaRPr lang="cs-CZ" sz="5400" b="1" u="sng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3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77334" y="927278"/>
            <a:ext cx="8596668" cy="1003121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Nejhezčí odměnou pro děti je setkání s Tondou a Fandou na závěr školního roku, kdy jsou jimi odměněni za celoroční </a:t>
            </a:r>
            <a:r>
              <a:rPr lang="cs-CZ" sz="2000" b="1" dirty="0" smtClean="0"/>
              <a:t>snažení.</a:t>
            </a:r>
            <a:endParaRPr lang="cs-CZ" sz="2000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098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u="sng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„TONDA S FANDOU TO JSOU CHLÁPCI,</a:t>
            </a:r>
            <a:br>
              <a:rPr lang="cs-CZ" sz="2800" b="1" u="sng" dirty="0" smtClean="0">
                <a:solidFill>
                  <a:srgbClr val="92D050"/>
                </a:solidFill>
                <a:latin typeface="Arial Black" panose="020B0A04020102020204" pitchFamily="34" charset="0"/>
              </a:rPr>
            </a:br>
            <a:r>
              <a:rPr lang="cs-CZ" sz="2800" b="1" u="sng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NAUČÍ NÁS RECYKLACI“</a:t>
            </a:r>
            <a:endParaRPr lang="cs-CZ" sz="2800" b="1" u="sng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884571" cy="4266082"/>
          </a:xfrm>
        </p:spPr>
        <p:txBody>
          <a:bodyPr>
            <a:normAutofit fontScale="77500" lnSpcReduction="20000"/>
          </a:bodyPr>
          <a:lstStyle/>
          <a:p>
            <a:endParaRPr lang="cs-CZ" sz="2200" dirty="0" smtClean="0">
              <a:solidFill>
                <a:srgbClr val="0070C0"/>
              </a:solidFill>
            </a:endParaRPr>
          </a:p>
          <a:p>
            <a:r>
              <a:rPr lang="cs-CZ" sz="2200" dirty="0" smtClean="0">
                <a:solidFill>
                  <a:schemeClr val="tx1"/>
                </a:solidFill>
              </a:rPr>
              <a:t>Naše </a:t>
            </a:r>
            <a:r>
              <a:rPr lang="cs-CZ" sz="2200" dirty="0">
                <a:solidFill>
                  <a:schemeClr val="tx1"/>
                </a:solidFill>
              </a:rPr>
              <a:t>mateřská škola je zaměřena na </a:t>
            </a:r>
            <a:r>
              <a:rPr lang="cs-CZ" sz="2200" dirty="0" smtClean="0">
                <a:solidFill>
                  <a:schemeClr val="tx1"/>
                </a:solidFill>
              </a:rPr>
              <a:t>ekologickou </a:t>
            </a:r>
            <a:r>
              <a:rPr lang="cs-CZ" sz="2200" dirty="0">
                <a:solidFill>
                  <a:schemeClr val="tx1"/>
                </a:solidFill>
              </a:rPr>
              <a:t>výchovu, která prolíná celým výchovným působením. Rozvíjí vyjadřovací schopnosti dětí ve vztahu k životnímu prostředí, rozvíjí jejich citové vazby a vytváří důležité dovednosti a návyky v udržování čistoty a úpravě okolního prostředí.</a:t>
            </a:r>
          </a:p>
          <a:p>
            <a:r>
              <a:rPr lang="cs-CZ" sz="2200" dirty="0">
                <a:solidFill>
                  <a:srgbClr val="92D050"/>
                </a:solidFill>
              </a:rPr>
              <a:t>Již několik let je naše mateřská škola zapojena do dlouhodobé ekologické hry s názvem </a:t>
            </a:r>
            <a:r>
              <a:rPr lang="cs-CZ" sz="2200" b="1" u="sng" dirty="0" smtClean="0">
                <a:solidFill>
                  <a:srgbClr val="0070C0"/>
                </a:solidFill>
              </a:rPr>
              <a:t>RECYKLOHRANÍ. </a:t>
            </a:r>
            <a:endParaRPr lang="cs-CZ" sz="2200" b="1" u="sng" dirty="0" smtClean="0">
              <a:solidFill>
                <a:srgbClr val="0070C0"/>
              </a:solidFill>
            </a:endParaRPr>
          </a:p>
          <a:p>
            <a:r>
              <a:rPr lang="cs-CZ" sz="2200" dirty="0">
                <a:solidFill>
                  <a:schemeClr val="tx1"/>
                </a:solidFill>
              </a:rPr>
              <a:t>Cílem této hry je intenzivněji zapojit do sběru elektrozařízení, baterií, akumulátorů a dalších využitelných odpadů mladou generaci a současně děti v nakládání s odpady </a:t>
            </a:r>
            <a:r>
              <a:rPr lang="cs-CZ" sz="2200" dirty="0" smtClean="0">
                <a:solidFill>
                  <a:schemeClr val="tx1"/>
                </a:solidFill>
              </a:rPr>
              <a:t>vzdělávat.</a:t>
            </a:r>
          </a:p>
          <a:p>
            <a:r>
              <a:rPr lang="cs-CZ" sz="2200" dirty="0" smtClean="0">
                <a:solidFill>
                  <a:srgbClr val="92D050"/>
                </a:solidFill>
              </a:rPr>
              <a:t>Za úspěšné sběrové akce jsou přidělovány naší MŠ body, které si ve speciálním internetovém obchodě směníme za zajímavé ceny.</a:t>
            </a:r>
          </a:p>
          <a:p>
            <a:endParaRPr lang="cs-CZ" sz="22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771" y="1967294"/>
            <a:ext cx="4842456" cy="362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77332" y="622479"/>
            <a:ext cx="9110612" cy="132080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Tonda s Fandou v průběhu školního roku několikrát navštíví </a:t>
            </a:r>
            <a:r>
              <a:rPr lang="cs-CZ" sz="2000" b="1" dirty="0" smtClean="0">
                <a:solidFill>
                  <a:srgbClr val="0070C0"/>
                </a:solidFill>
              </a:rPr>
              <a:t>každou třídu</a:t>
            </a:r>
            <a:r>
              <a:rPr lang="cs-CZ" sz="2000" b="1" dirty="0"/>
              <a:t> 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dirty="0" smtClean="0"/>
              <a:t>a </a:t>
            </a:r>
            <a:r>
              <a:rPr lang="cs-CZ" sz="2000" dirty="0"/>
              <a:t>zábavnou formou připomenou dětem, co vše do recyklovaných předmětů patří a hlavně společně vše hned třídí do barevných kontejnerů, které se v naší škole nacházejí a jsou přístupné všem.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>
            <a:normAutofit fontScale="25000" lnSpcReduction="20000"/>
          </a:bodyPr>
          <a:lstStyle/>
          <a:p>
            <a:endParaRPr lang="cs-CZ" dirty="0" smtClean="0"/>
          </a:p>
          <a:p>
            <a:r>
              <a:rPr lang="cs-CZ" sz="7200" dirty="0" smtClean="0"/>
              <a:t>Myslíme na bioodpad. Na </a:t>
            </a:r>
            <a:r>
              <a:rPr lang="cs-CZ" sz="7200" dirty="0"/>
              <a:t>školní zahradě jsou </a:t>
            </a:r>
            <a:r>
              <a:rPr lang="cs-CZ" sz="7200" dirty="0" smtClean="0"/>
              <a:t>využívány i kompostéry.</a:t>
            </a:r>
            <a:endParaRPr lang="cs-CZ" sz="7200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820194"/>
            <a:ext cx="4184650" cy="3138487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sz="1800" dirty="0" smtClean="0"/>
              <a:t>Od roku 2019 jsme se zapojili do sběru použitého kuchyňského oleje. </a:t>
            </a:r>
            <a:endParaRPr lang="cs-CZ" sz="1800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819599"/>
            <a:ext cx="4186237" cy="3139677"/>
          </a:xfrm>
        </p:spPr>
      </p:pic>
    </p:spTree>
    <p:extLst>
      <p:ext uri="{BB962C8B-B14F-4D97-AF65-F5344CB8AC3E}">
        <p14:creationId xmlns:p14="http://schemas.microsoft.com/office/powerpoint/2010/main" val="122678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322231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Tondovi a Fandovi se daří děti velmi dobře motivovat.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Názorné </a:t>
            </a:r>
            <a:r>
              <a:rPr lang="cs-CZ" sz="2000" dirty="0"/>
              <a:t>třídění děti pozorně sledují, aktivně se do něho zapojují a na otázky Tondy a Fandy, co vše do kontejnerů patří, správně reagují.</a:t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1830"/>
            <a:ext cx="4183062" cy="3137296"/>
          </a:xfr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829" y="3021460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175739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6125" y="3043708"/>
            <a:ext cx="8596668" cy="884348"/>
          </a:xfrm>
        </p:spPr>
        <p:txBody>
          <a:bodyPr>
            <a:normAutofit fontScale="90000"/>
          </a:bodyPr>
          <a:lstStyle/>
          <a:p>
            <a:r>
              <a:rPr lang="cs-CZ" sz="2000" b="1" dirty="0" smtClean="0">
                <a:solidFill>
                  <a:srgbClr val="0070C0"/>
                </a:solidFill>
              </a:rPr>
              <a:t>Každoročně se s Tondou a Fandou děti setkávají na oslavě svátku </a:t>
            </a:r>
            <a:r>
              <a:rPr lang="cs-CZ" sz="2000" b="1" u="sng" dirty="0" smtClean="0">
                <a:solidFill>
                  <a:srgbClr val="0070C0"/>
                </a:solidFill>
              </a:rPr>
              <a:t>DNE ZEMĚ</a:t>
            </a:r>
            <a:r>
              <a:rPr lang="cs-CZ" sz="2000" b="1" dirty="0" smtClean="0">
                <a:solidFill>
                  <a:srgbClr val="0070C0"/>
                </a:solidFill>
              </a:rPr>
              <a:t>, 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dirty="0" smtClean="0"/>
              <a:t>kdy jim připraví různé úkoly, do jejichž plnění se mohou zapojovat společně se členy rodiny. </a:t>
            </a:r>
            <a:r>
              <a:rPr lang="cs-CZ" sz="1800" dirty="0"/>
              <a:t/>
            </a:r>
            <a:br>
              <a:rPr lang="cs-CZ" sz="1800" dirty="0"/>
            </a:br>
            <a:endParaRPr lang="cs-CZ" sz="1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61" y="450850"/>
            <a:ext cx="3472864" cy="243401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037" y="450850"/>
            <a:ext cx="3244850" cy="2433638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038" y="4043965"/>
            <a:ext cx="3895756" cy="261441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7" y="4043966"/>
            <a:ext cx="3799268" cy="261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226573" y="4018340"/>
            <a:ext cx="4185623" cy="1764406"/>
          </a:xfrm>
        </p:spPr>
        <p:txBody>
          <a:bodyPr/>
          <a:lstStyle/>
          <a:p>
            <a:r>
              <a:rPr lang="cs-CZ" sz="2000" dirty="0" smtClean="0"/>
              <a:t>Ekologický </a:t>
            </a:r>
            <a:r>
              <a:rPr lang="cs-CZ" sz="2000" dirty="0"/>
              <a:t>projekt </a:t>
            </a:r>
            <a:r>
              <a:rPr lang="cs-CZ" sz="2000" dirty="0" smtClean="0"/>
              <a:t>MŠ je </a:t>
            </a:r>
            <a:r>
              <a:rPr lang="cs-CZ" sz="2000" dirty="0"/>
              <a:t>současně prolínán rozmanitými programy ve </a:t>
            </a:r>
            <a:r>
              <a:rPr lang="cs-CZ" sz="2000" b="1" dirty="0">
                <a:solidFill>
                  <a:srgbClr val="0070C0"/>
                </a:solidFill>
              </a:rPr>
              <a:t>spolupráci s ekocentrem </a:t>
            </a:r>
            <a:r>
              <a:rPr lang="cs-CZ" sz="2000" b="1" dirty="0" smtClean="0">
                <a:solidFill>
                  <a:srgbClr val="0070C0"/>
                </a:solidFill>
              </a:rPr>
              <a:t>PALETA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  <a:endParaRPr lang="cs-CZ" sz="2000" dirty="0">
              <a:solidFill>
                <a:schemeClr val="tx1"/>
              </a:solidFill>
            </a:endParaRPr>
          </a:p>
          <a:p>
            <a:endParaRPr lang="cs-CZ" sz="2000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8" y="722645"/>
            <a:ext cx="4186238" cy="3139678"/>
          </a:xfrm>
        </p:spPr>
      </p:pic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4750597" y="812775"/>
            <a:ext cx="4185618" cy="1477341"/>
          </a:xfrm>
        </p:spPr>
        <p:txBody>
          <a:bodyPr/>
          <a:lstStyle/>
          <a:p>
            <a:r>
              <a:rPr lang="cs-CZ" sz="2000" dirty="0" smtClean="0"/>
              <a:t>Obohacující pro děti je pravidelné </a:t>
            </a:r>
            <a:r>
              <a:rPr lang="cs-CZ" sz="2000" b="1" dirty="0">
                <a:solidFill>
                  <a:srgbClr val="92D050"/>
                </a:solidFill>
              </a:rPr>
              <a:t>setkávání </a:t>
            </a:r>
            <a:r>
              <a:rPr lang="cs-CZ" sz="2000" b="1" dirty="0" smtClean="0">
                <a:solidFill>
                  <a:srgbClr val="92D050"/>
                </a:solidFill>
              </a:rPr>
              <a:t>se se zvířaty </a:t>
            </a:r>
            <a:r>
              <a:rPr lang="cs-CZ" sz="2000" dirty="0" smtClean="0"/>
              <a:t>exotickými, domácími i žijícími ve volné přírodě. </a:t>
            </a:r>
            <a:endParaRPr lang="cs-CZ" sz="2000" dirty="0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92" y="2996449"/>
            <a:ext cx="4184650" cy="3138487"/>
          </a:xfr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59" y="2019615"/>
            <a:ext cx="3375494" cy="235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1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8744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Často si Tonda s Fandou pro děti během roku připraví i různé </a:t>
            </a:r>
            <a:r>
              <a:rPr lang="cs-CZ" sz="2400" b="1" dirty="0">
                <a:solidFill>
                  <a:srgbClr val="92D050"/>
                </a:solidFill>
              </a:rPr>
              <a:t>výtvarné soutěže či </a:t>
            </a:r>
            <a:r>
              <a:rPr lang="cs-CZ" sz="2400" b="1" dirty="0" smtClean="0">
                <a:solidFill>
                  <a:srgbClr val="92D050"/>
                </a:solidFill>
              </a:rPr>
              <a:t>exkurze</a:t>
            </a:r>
            <a:r>
              <a:rPr lang="cs-CZ" sz="2400" dirty="0">
                <a:solidFill>
                  <a:schemeClr val="tx1"/>
                </a:solidFill>
              </a:rPr>
              <a:t>.</a:t>
            </a:r>
            <a:br>
              <a:rPr lang="cs-CZ" sz="2400" dirty="0">
                <a:solidFill>
                  <a:schemeClr val="tx1"/>
                </a:solidFill>
              </a:rPr>
            </a:b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16" y="1738648"/>
            <a:ext cx="4538424" cy="3493424"/>
          </a:xfr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10" y="1301582"/>
            <a:ext cx="4183062" cy="3137296"/>
          </a:xfr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r="2492" b="6594"/>
          <a:stretch/>
        </p:blipFill>
        <p:spPr>
          <a:xfrm>
            <a:off x="5052940" y="4327501"/>
            <a:ext cx="3812147" cy="218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1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8439"/>
          </a:xfrm>
        </p:spPr>
        <p:txBody>
          <a:bodyPr>
            <a:normAutofit/>
          </a:bodyPr>
          <a:lstStyle/>
          <a:p>
            <a:r>
              <a:rPr lang="cs-CZ" sz="2800" b="1" u="sng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CO V NAŠÍ MATEŘSKÉ ŠKOLE SBÍRÁME ?</a:t>
            </a:r>
            <a:endParaRPr lang="cs-CZ" sz="2800" b="1" u="sng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7335" y="1635617"/>
            <a:ext cx="3006024" cy="4405744"/>
          </a:xfrm>
        </p:spPr>
        <p:txBody>
          <a:bodyPr/>
          <a:lstStyle/>
          <a:p>
            <a:pPr lvl="0"/>
            <a:r>
              <a:rPr lang="cs-CZ" dirty="0"/>
              <a:t>Baterie</a:t>
            </a:r>
          </a:p>
          <a:p>
            <a:pPr lvl="0"/>
            <a:r>
              <a:rPr lang="cs-CZ" dirty="0"/>
              <a:t>Elektrozařízení</a:t>
            </a:r>
          </a:p>
          <a:p>
            <a:pPr lvl="0"/>
            <a:r>
              <a:rPr lang="cs-CZ" dirty="0"/>
              <a:t>Mobilní telefony</a:t>
            </a:r>
          </a:p>
          <a:p>
            <a:pPr lvl="0"/>
            <a:r>
              <a:rPr lang="cs-CZ" dirty="0"/>
              <a:t>Plastové lahve</a:t>
            </a:r>
          </a:p>
          <a:p>
            <a:pPr lvl="0"/>
            <a:r>
              <a:rPr lang="cs-CZ" dirty="0"/>
              <a:t>Papír</a:t>
            </a:r>
          </a:p>
          <a:p>
            <a:pPr lvl="0"/>
            <a:r>
              <a:rPr lang="cs-CZ" dirty="0"/>
              <a:t>Pomerančovou kůru</a:t>
            </a:r>
          </a:p>
          <a:p>
            <a:pPr lvl="0"/>
            <a:r>
              <a:rPr lang="cs-CZ" dirty="0"/>
              <a:t>Tvrdé pečivo</a:t>
            </a:r>
          </a:p>
          <a:p>
            <a:pPr lvl="0"/>
            <a:r>
              <a:rPr lang="cs-CZ" dirty="0"/>
              <a:t>Bioodpad</a:t>
            </a:r>
          </a:p>
          <a:p>
            <a:pPr lvl="0"/>
            <a:r>
              <a:rPr lang="cs-CZ" dirty="0"/>
              <a:t>Přepálený olej 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60" y="2718612"/>
            <a:ext cx="5061396" cy="3709115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973" y="1378039"/>
            <a:ext cx="3928057" cy="29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2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1166"/>
          </a:xfrm>
        </p:spPr>
        <p:txBody>
          <a:bodyPr>
            <a:normAutofit/>
          </a:bodyPr>
          <a:lstStyle/>
          <a:p>
            <a:r>
              <a:rPr lang="cs-CZ" sz="2800" u="sng" dirty="0" smtClean="0">
                <a:latin typeface="Arial Black" panose="020B0A04020102020204" pitchFamily="34" charset="0"/>
              </a:rPr>
              <a:t>S KÝM SPOLUPRACUJEME ?</a:t>
            </a:r>
            <a:endParaRPr lang="cs-CZ" sz="2800" u="sng" dirty="0">
              <a:latin typeface="Arial Black" panose="020B0A04020102020204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677334" y="1426493"/>
            <a:ext cx="4184035" cy="2759141"/>
          </a:xfrm>
        </p:spPr>
        <p:txBody>
          <a:bodyPr/>
          <a:lstStyle/>
          <a:p>
            <a:r>
              <a:rPr lang="cs-CZ" dirty="0"/>
              <a:t>Ekocentrum Paleta Pardubice</a:t>
            </a:r>
          </a:p>
          <a:p>
            <a:r>
              <a:rPr lang="cs-CZ" dirty="0" smtClean="0"/>
              <a:t>Farma </a:t>
            </a:r>
            <a:r>
              <a:rPr lang="cs-CZ" dirty="0"/>
              <a:t>Apolenka Spojil</a:t>
            </a:r>
          </a:p>
          <a:p>
            <a:r>
              <a:rPr lang="cs-CZ" dirty="0" smtClean="0"/>
              <a:t>Služby </a:t>
            </a:r>
            <a:r>
              <a:rPr lang="cs-CZ" dirty="0"/>
              <a:t>města Pardubic</a:t>
            </a:r>
          </a:p>
          <a:p>
            <a:r>
              <a:rPr lang="cs-CZ" dirty="0" err="1" smtClean="0"/>
              <a:t>Herbal</a:t>
            </a:r>
            <a:r>
              <a:rPr lang="cs-CZ" dirty="0" smtClean="0"/>
              <a:t> </a:t>
            </a:r>
            <a:r>
              <a:rPr lang="cs-CZ" dirty="0"/>
              <a:t>Slatiňany</a:t>
            </a:r>
          </a:p>
          <a:p>
            <a:r>
              <a:rPr lang="cs-CZ" dirty="0" err="1" smtClean="0"/>
              <a:t>Sita</a:t>
            </a:r>
            <a:endParaRPr lang="cs-CZ" dirty="0"/>
          </a:p>
          <a:p>
            <a:r>
              <a:rPr lang="cs-CZ" dirty="0" err="1" smtClean="0"/>
              <a:t>Fritex</a:t>
            </a:r>
            <a:r>
              <a:rPr lang="cs-CZ" dirty="0" smtClean="0"/>
              <a:t> </a:t>
            </a:r>
            <a:r>
              <a:rPr lang="cs-CZ" dirty="0"/>
              <a:t>s.r.o. Vladislav</a:t>
            </a:r>
          </a:p>
          <a:p>
            <a:endParaRPr lang="cs-CZ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04" y="3167120"/>
            <a:ext cx="4184650" cy="3138487"/>
          </a:xfr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66" y="609600"/>
            <a:ext cx="4623517" cy="330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259</TotalTime>
  <Words>157</Words>
  <Application>Microsoft Office PowerPoint</Application>
  <PresentationFormat>Širokoúhlá obrazovka</PresentationFormat>
  <Paragraphs>36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Trebuchet MS</vt:lpstr>
      <vt:lpstr>Wingdings 3</vt:lpstr>
      <vt:lpstr>Faseta</vt:lpstr>
      <vt:lpstr>Mateřská škola Erno Košťála 991, Pardubice 530 12</vt:lpstr>
      <vt:lpstr>„TONDA S FANDOU TO JSOU CHLÁPCI, NAUČÍ NÁS RECYKLACI“</vt:lpstr>
      <vt:lpstr>Tonda s Fandou v průběhu školního roku několikrát navštíví každou třídu  a zábavnou formou připomenou dětem, co vše do recyklovaných předmětů patří a hlavně společně vše hned třídí do barevných kontejnerů, které se v naší škole nacházejí a jsou přístupné všem. </vt:lpstr>
      <vt:lpstr>Tondovi a Fandovi se daří děti velmi dobře motivovat.  Názorné třídění děti pozorně sledují, aktivně se do něho zapojují a na otázky Tondy a Fandy, co vše do kontejnerů patří, správně reagují. </vt:lpstr>
      <vt:lpstr>Každoročně se s Tondou a Fandou děti setkávají na oslavě svátku DNE ZEMĚ,  kdy jim připraví různé úkoly, do jejichž plnění se mohou zapojovat společně se členy rodiny.  </vt:lpstr>
      <vt:lpstr>Prezentace aplikace PowerPoint</vt:lpstr>
      <vt:lpstr>Často si Tonda s Fandou pro děti během roku připraví i různé výtvarné soutěže či exkurze. </vt:lpstr>
      <vt:lpstr>CO V NAŠÍ MATEŘSKÉ ŠKOLE SBÍRÁME ?</vt:lpstr>
      <vt:lpstr>S KÝM SPOLUPRACUJEME ?</vt:lpstr>
      <vt:lpstr>Nejhezčí odměnou pro děti je setkání s Tondou a Fandou na závěr školního roku, kdy jsou jimi odměněni za celoroční snažení.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Trida2</dc:creator>
  <cp:lastModifiedBy>Trida2</cp:lastModifiedBy>
  <cp:revision>57</cp:revision>
  <dcterms:created xsi:type="dcterms:W3CDTF">2019-08-23T14:35:59Z</dcterms:created>
  <dcterms:modified xsi:type="dcterms:W3CDTF">2019-08-25T07:10:51Z</dcterms:modified>
</cp:coreProperties>
</file>